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354" r:id="rId5"/>
    <p:sldId id="355" r:id="rId6"/>
    <p:sldId id="356" r:id="rId7"/>
    <p:sldId id="357" r:id="rId8"/>
    <p:sldId id="362" r:id="rId9"/>
    <p:sldId id="361" r:id="rId10"/>
    <p:sldId id="359" r:id="rId11"/>
    <p:sldId id="3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emco" initials="S" lastIdx="1" clrIdx="0">
    <p:extLst>
      <p:ext uri="{19B8F6BF-5375-455C-9EA6-DF929625EA0E}">
        <p15:presenceInfo xmlns:p15="http://schemas.microsoft.com/office/powerpoint/2012/main" userId="Sarem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D72"/>
    <a:srgbClr val="040000"/>
    <a:srgbClr val="2A0000"/>
    <a:srgbClr val="C71618"/>
    <a:srgbClr val="000000"/>
    <a:srgbClr val="858585"/>
    <a:srgbClr val="FFFFFF"/>
    <a:srgbClr val="72A4CF"/>
    <a:srgbClr val="D8C7DF"/>
    <a:srgbClr val="5F5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05" autoAdjust="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94313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Baloo" panose="03080902040302020200" pitchFamily="66" charset="0"/>
          <a:ea typeface="Baloo" panose="03080902040302020200" pitchFamily="66" charset="0"/>
          <a:cs typeface="Baloo" panose="03080902040302020200" pitchFamily="66" charset="0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Verdana" panose="020B0604030504040204" pitchFamily="34" charset="0"/>
          <a:ea typeface="Verdana" panose="020B0604030504040204" pitchFamily="34" charset="0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665" userDrawn="1">
          <p15:clr>
            <a:srgbClr val="9FCC3B"/>
          </p15:clr>
        </p15:guide>
        <p15:guide id="3" pos="529" userDrawn="1">
          <p15:clr>
            <a:srgbClr val="F26B43"/>
          </p15:clr>
        </p15:guide>
        <p15:guide id="4" orient="horz" pos="1706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6966" r="34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fik 21" descr="Grafik 21">
            <a:extLst>
              <a:ext uri="{FF2B5EF4-FFF2-40B4-BE49-F238E27FC236}">
                <a16:creationId xmlns:a16="http://schemas.microsoft.com/office/drawing/2014/main" id="{2A299BCD-0045-4E8F-921F-3D3C9703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027" y="647565"/>
            <a:ext cx="3187936" cy="179321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Rechteck 18"/>
          <p:cNvSpPr txBox="1"/>
          <p:nvPr/>
        </p:nvSpPr>
        <p:spPr>
          <a:xfrm>
            <a:off x="5229461" y="6194626"/>
            <a:ext cx="173307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 b="1" spc="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saremco.ch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50C6234E-0A06-4121-B9F0-AC6857322638}"/>
              </a:ext>
            </a:extLst>
          </p:cNvPr>
          <p:cNvSpPr txBox="1"/>
          <p:nvPr/>
        </p:nvSpPr>
        <p:spPr>
          <a:xfrm>
            <a:off x="1864007" y="4960255"/>
            <a:ext cx="84639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Patient information about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composite dental filling materials</a:t>
            </a: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31697B24-5B23-46AB-BA36-808B3C9A9621}"/>
              </a:ext>
            </a:extLst>
          </p:cNvPr>
          <p:cNvSpPr txBox="1"/>
          <p:nvPr/>
        </p:nvSpPr>
        <p:spPr>
          <a:xfrm>
            <a:off x="1864008" y="4358632"/>
            <a:ext cx="84639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sz="3600" b="1" dirty="0">
                <a:solidFill>
                  <a:schemeClr val="bg1"/>
                </a:solidFill>
              </a:rPr>
              <a:t>HOW TO REDUCE YOUR ALLERGY RISK.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5257801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DID YOU KNOW?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1934" y="2521060"/>
            <a:ext cx="734169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and more patients are reacting to composite dental filling materials with side effects.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Already one in 25 patients are affected.</a:t>
            </a:r>
            <a:r>
              <a:rPr lang="en-GB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AD556A9-87CD-40DB-829F-0E2DB89B2D05}"/>
              </a:ext>
            </a:extLst>
          </p:cNvPr>
          <p:cNvGrpSpPr/>
          <p:nvPr/>
        </p:nvGrpSpPr>
        <p:grpSpPr>
          <a:xfrm>
            <a:off x="2745229" y="4702287"/>
            <a:ext cx="5735104" cy="1367240"/>
            <a:chOff x="2421933" y="4702287"/>
            <a:chExt cx="5735104" cy="1367240"/>
          </a:xfrm>
        </p:grpSpPr>
        <p:pic>
          <p:nvPicPr>
            <p:cNvPr id="9" name="Picture 3" descr="K:\Vertrieb\02_Marketing\_InDesign\InDesign_Daten_Yjoo_Original\sar_dental\_Links\Reichl Kontaktallergie.png">
              <a:extLst>
                <a:ext uri="{FF2B5EF4-FFF2-40B4-BE49-F238E27FC236}">
                  <a16:creationId xmlns:a16="http://schemas.microsoft.com/office/drawing/2014/main" id="{40E405C3-6C4E-4E43-8EBD-7307602A0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6633">
              <a:off x="5978945" y="4710243"/>
              <a:ext cx="2178092" cy="13592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4" descr="K:\Vertrieb\02_Marketing\_InDesign\InDesign_Daten_Yjoo_Original\sar_dental\_Links\sar_allergie_dermatitis_02_rz.jpg">
              <a:extLst>
                <a:ext uri="{FF2B5EF4-FFF2-40B4-BE49-F238E27FC236}">
                  <a16:creationId xmlns:a16="http://schemas.microsoft.com/office/drawing/2014/main" id="{966F6B66-3623-46E7-88BE-F329B023C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2976">
              <a:off x="2421933" y="4702287"/>
              <a:ext cx="2208370" cy="1359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2A3E0D4C-476F-4087-A7A0-837A0FB01259}"/>
              </a:ext>
            </a:extLst>
          </p:cNvPr>
          <p:cNvSpPr txBox="1"/>
          <p:nvPr/>
        </p:nvSpPr>
        <p:spPr>
          <a:xfrm>
            <a:off x="802113" y="6441430"/>
            <a:ext cx="934469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Prof. Dr. Dr. F.-X.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Reichl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Clinic for Conservative Dentistry and </a:t>
            </a:r>
            <a:r>
              <a:rPr lang="en-US" sz="1200" dirty="0" err="1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Parodontology</a:t>
            </a:r>
            <a:r>
              <a:rPr lang="en-US" sz="1200" dirty="0">
                <a:latin typeface="Avenir Light" panose="020B040202020302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Munich (Germany). Swiss Dental Journal 12-2014</a:t>
            </a:r>
          </a:p>
        </p:txBody>
      </p:sp>
    </p:spTree>
    <p:extLst>
      <p:ext uri="{BB962C8B-B14F-4D97-AF65-F5344CB8AC3E}">
        <p14:creationId xmlns:p14="http://schemas.microsoft.com/office/powerpoint/2010/main" val="35672456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1A3F564-74F1-4EB5-A9D4-D1CCAEDB85AB}"/>
              </a:ext>
            </a:extLst>
          </p:cNvPr>
          <p:cNvGrpSpPr/>
          <p:nvPr/>
        </p:nvGrpSpPr>
        <p:grpSpPr>
          <a:xfrm>
            <a:off x="2312755" y="4169704"/>
            <a:ext cx="6600052" cy="2688296"/>
            <a:chOff x="35496" y="3501008"/>
            <a:chExt cx="6600052" cy="2688296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4ACBB12-945F-4817-8CF5-E0016971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501008"/>
              <a:ext cx="4032448" cy="2688296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BBC79823-12C0-4B3F-9748-0C2C26192D1F}"/>
                </a:ext>
              </a:extLst>
            </p:cNvPr>
            <p:cNvGrpSpPr/>
            <p:nvPr/>
          </p:nvGrpSpPr>
          <p:grpSpPr>
            <a:xfrm>
              <a:off x="3131840" y="3646804"/>
              <a:ext cx="3503708" cy="1366372"/>
              <a:chOff x="3203848" y="3429000"/>
              <a:chExt cx="3697092" cy="1441788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16C2C0AE-93ED-4890-8273-BFA7F99C9811}"/>
                  </a:ext>
                </a:extLst>
              </p:cNvPr>
              <p:cNvGrpSpPr/>
              <p:nvPr/>
            </p:nvGrpSpPr>
            <p:grpSpPr>
              <a:xfrm>
                <a:off x="3203848" y="3429000"/>
                <a:ext cx="3697092" cy="1441788"/>
                <a:chOff x="3203848" y="3429000"/>
                <a:chExt cx="3697092" cy="1441788"/>
              </a:xfrm>
            </p:grpSpPr>
            <p:pic>
              <p:nvPicPr>
                <p:cNvPr id="26" name="Picture 5">
                  <a:extLst>
                    <a:ext uri="{FF2B5EF4-FFF2-40B4-BE49-F238E27FC236}">
                      <a16:creationId xmlns:a16="http://schemas.microsoft.com/office/drawing/2014/main" id="{BB4941B8-BA05-4CD4-B2FF-51C9BAF6E6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3203848" y="3933056"/>
                  <a:ext cx="3697092" cy="937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">
                  <a:extLst>
                    <a:ext uri="{FF2B5EF4-FFF2-40B4-BE49-F238E27FC236}">
                      <a16:creationId xmlns:a16="http://schemas.microsoft.com/office/drawing/2014/main" id="{FB7A1979-5301-4CC1-9B6D-F6A9D0E7E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795" y="3429000"/>
                  <a:ext cx="1508410" cy="634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57D5DCE-ABCC-465E-A443-2BAA80AA22AE}"/>
                  </a:ext>
                </a:extLst>
              </p:cNvPr>
              <p:cNvSpPr txBox="1"/>
              <p:nvPr/>
            </p:nvSpPr>
            <p:spPr>
              <a:xfrm>
                <a:off x="4535996" y="453223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TEGDMA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26E253C-B995-4767-BAE0-AC4B0DA1F40E}"/>
                  </a:ext>
                </a:extLst>
              </p:cNvPr>
              <p:cNvSpPr txBox="1"/>
              <p:nvPr/>
            </p:nvSpPr>
            <p:spPr>
              <a:xfrm>
                <a:off x="5292080" y="3645024"/>
                <a:ext cx="103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b="1" dirty="0">
                    <a:solidFill>
                      <a:srgbClr val="FF0000"/>
                    </a:solidFill>
                  </a:rPr>
                  <a:t>HEMA</a:t>
                </a:r>
              </a:p>
            </p:txBody>
          </p:sp>
        </p:grpSp>
      </p:grpSp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5257801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DID YOU KNOW?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1934" y="2521060"/>
            <a:ext cx="734169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Frequent triggers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 ingredients 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TEGDMA &amp; HEMA.</a:t>
            </a:r>
          </a:p>
          <a:p>
            <a:pPr marL="457200" indent="-457200" algn="l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normally used in dental filling materials.</a:t>
            </a:r>
          </a:p>
        </p:txBody>
      </p:sp>
    </p:spTree>
    <p:extLst>
      <p:ext uri="{BB962C8B-B14F-4D97-AF65-F5344CB8AC3E}">
        <p14:creationId xmlns:p14="http://schemas.microsoft.com/office/powerpoint/2010/main" val="743626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354980" y="319791"/>
            <a:ext cx="6102970" cy="13255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Baloo Regular"/>
                <a:ea typeface="Baloo Regular"/>
                <a:cs typeface="Baloo Regular"/>
                <a:sym typeface="Baloo Regular"/>
              </a:defRPr>
            </a:lvl1pPr>
          </a:lstStyle>
          <a:p>
            <a:r>
              <a:rPr lang="de-CH" dirty="0"/>
              <a:t>Advantages of SAREMCO Products </a:t>
            </a:r>
            <a:endParaRPr dirty="0"/>
          </a:p>
        </p:txBody>
      </p:sp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B01007E-BEA3-4D01-B6F9-1EEF12519C96}"/>
              </a:ext>
            </a:extLst>
          </p:cNvPr>
          <p:cNvSpPr txBox="1"/>
          <p:nvPr/>
        </p:nvSpPr>
        <p:spPr>
          <a:xfrm>
            <a:off x="1949925" y="2377125"/>
            <a:ext cx="7341694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demonstrably free from TEGDMA and HEMA</a:t>
            </a: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side effects from these ingredients</a:t>
            </a: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vital tooth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colors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long-lasting and stable</a:t>
            </a:r>
          </a:p>
          <a:p>
            <a:pPr marL="457200" indent="-457200" algn="l">
              <a:lnSpc>
                <a:spcPct val="15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Swiss quality product</a:t>
            </a:r>
          </a:p>
        </p:txBody>
      </p:sp>
      <p:pic>
        <p:nvPicPr>
          <p:cNvPr id="4" name="Grafik 3" descr="Daumen hoch-Zeichen mit einfarbiger Füllung">
            <a:extLst>
              <a:ext uri="{FF2B5EF4-FFF2-40B4-BE49-F238E27FC236}">
                <a16:creationId xmlns:a16="http://schemas.microsoft.com/office/drawing/2014/main" id="{3BEA0BFD-9924-4F98-81D1-C69EE878F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2562801"/>
            <a:ext cx="437638" cy="437638"/>
          </a:xfrm>
          <a:prstGeom prst="rect">
            <a:avLst/>
          </a:prstGeom>
        </p:spPr>
      </p:pic>
      <p:pic>
        <p:nvPicPr>
          <p:cNvPr id="19" name="Grafik 18" descr="Daumen hoch-Zeichen mit einfarbiger Füllung">
            <a:extLst>
              <a:ext uri="{FF2B5EF4-FFF2-40B4-BE49-F238E27FC236}">
                <a16:creationId xmlns:a16="http://schemas.microsoft.com/office/drawing/2014/main" id="{9478BCD9-A3F3-40C5-AF8F-82291B421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3207454"/>
            <a:ext cx="437638" cy="437638"/>
          </a:xfrm>
          <a:prstGeom prst="rect">
            <a:avLst/>
          </a:prstGeom>
        </p:spPr>
      </p:pic>
      <p:pic>
        <p:nvPicPr>
          <p:cNvPr id="28" name="Grafik 27" descr="Daumen hoch-Zeichen mit einfarbiger Füllung">
            <a:extLst>
              <a:ext uri="{FF2B5EF4-FFF2-40B4-BE49-F238E27FC236}">
                <a16:creationId xmlns:a16="http://schemas.microsoft.com/office/drawing/2014/main" id="{B61C9DBB-65AA-4C0E-929A-217EDA5C9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3852107"/>
            <a:ext cx="437638" cy="437638"/>
          </a:xfrm>
          <a:prstGeom prst="rect">
            <a:avLst/>
          </a:prstGeom>
        </p:spPr>
      </p:pic>
      <p:pic>
        <p:nvPicPr>
          <p:cNvPr id="29" name="Grafik 28" descr="Daumen hoch-Zeichen mit einfarbiger Füllung">
            <a:extLst>
              <a:ext uri="{FF2B5EF4-FFF2-40B4-BE49-F238E27FC236}">
                <a16:creationId xmlns:a16="http://schemas.microsoft.com/office/drawing/2014/main" id="{C2C4F9A9-1D8F-497E-8224-A9692DFA1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4496760"/>
            <a:ext cx="437638" cy="437638"/>
          </a:xfrm>
          <a:prstGeom prst="rect">
            <a:avLst/>
          </a:prstGeom>
        </p:spPr>
      </p:pic>
      <p:pic>
        <p:nvPicPr>
          <p:cNvPr id="30" name="Grafik 29" descr="Daumen hoch-Zeichen mit einfarbiger Füllung">
            <a:extLst>
              <a:ext uri="{FF2B5EF4-FFF2-40B4-BE49-F238E27FC236}">
                <a16:creationId xmlns:a16="http://schemas.microsoft.com/office/drawing/2014/main" id="{DFC68DD1-87D2-41A3-B216-A54ABA0A2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214" y="5141412"/>
            <a:ext cx="437638" cy="43763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821BAD6-611F-4979-8100-F00502E532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23" y="5103312"/>
            <a:ext cx="252550" cy="2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8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38ABD180-231E-4820-AF2C-9BB3148599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30591" b="24340"/>
          <a:stretch/>
        </p:blipFill>
        <p:spPr>
          <a:xfrm>
            <a:off x="1427135" y="2187722"/>
            <a:ext cx="2500012" cy="2482556"/>
          </a:xfrm>
          <a:prstGeom prst="ellipse">
            <a:avLst/>
          </a:prstGeom>
          <a:solidFill>
            <a:srgbClr val="AACD72"/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Ovale Legende 5">
            <a:extLst>
              <a:ext uri="{FF2B5EF4-FFF2-40B4-BE49-F238E27FC236}">
                <a16:creationId xmlns:a16="http://schemas.microsoft.com/office/drawing/2014/main" id="{5B9ACDDC-2C2A-487E-86E9-1A7BF612B3F2}"/>
              </a:ext>
            </a:extLst>
          </p:cNvPr>
          <p:cNvSpPr/>
          <p:nvPr/>
        </p:nvSpPr>
        <p:spPr>
          <a:xfrm>
            <a:off x="4631301" y="1619075"/>
            <a:ext cx="5003279" cy="3862562"/>
          </a:xfrm>
          <a:prstGeom prst="wedgeEllipseCallout">
            <a:avLst>
              <a:gd name="adj1" fmla="val -61787"/>
              <a:gd name="adj2" fmla="val 11747"/>
            </a:avLst>
          </a:prstGeom>
          <a:noFill/>
          <a:ln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There are also TEGDMA and HEMA free adhesives for fixed braces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(brackets &amp; retainers)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algn="ctr">
              <a:lnSpc>
                <a:spcPct val="150000"/>
              </a:lnSpc>
            </a:pP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Avenir Black" panose="020B0803020203020204" pitchFamily="34" charset="-78"/>
              <a:cs typeface="Avenir Black" panose="020B0803020203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Developed by SAREMCO Available at DENTAURUM</a:t>
            </a:r>
          </a:p>
        </p:txBody>
      </p:sp>
    </p:spTree>
    <p:extLst>
      <p:ext uri="{BB962C8B-B14F-4D97-AF65-F5344CB8AC3E}">
        <p14:creationId xmlns:p14="http://schemas.microsoft.com/office/powerpoint/2010/main" val="22355049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6E361AA-A60C-4574-B5AA-C7C73D84C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6338" r="4693" b="17356"/>
          <a:stretch/>
        </p:blipFill>
        <p:spPr>
          <a:xfrm rot="348623" flipH="1">
            <a:off x="1430983" y="2149711"/>
            <a:ext cx="2507110" cy="2532467"/>
          </a:xfrm>
          <a:prstGeom prst="ellipse">
            <a:avLst/>
          </a:prstGeom>
          <a:solidFill>
            <a:srgbClr val="AACD72"/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uppieren 8"/>
          <p:cNvGrpSpPr/>
          <p:nvPr/>
        </p:nvGrpSpPr>
        <p:grpSpPr>
          <a:xfrm>
            <a:off x="10538975" y="319790"/>
            <a:ext cx="1260861" cy="6314680"/>
            <a:chOff x="0" y="0"/>
            <a:chExt cx="1260859" cy="6314678"/>
          </a:xfrm>
        </p:grpSpPr>
        <p:sp>
          <p:nvSpPr>
            <p:cNvPr id="112" name="Rechteck 9"/>
            <p:cNvSpPr txBox="1"/>
            <p:nvPr/>
          </p:nvSpPr>
          <p:spPr>
            <a:xfrm>
              <a:off x="55835" y="6121638"/>
              <a:ext cx="1149190" cy="193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 b="1" spc="5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saremco.ch</a:t>
              </a:r>
            </a:p>
          </p:txBody>
        </p:sp>
        <p:pic>
          <p:nvPicPr>
            <p:cNvPr id="113" name="Grafik 12" descr="Grafik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60860" cy="587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Ovale Legende 5">
            <a:extLst>
              <a:ext uri="{FF2B5EF4-FFF2-40B4-BE49-F238E27FC236}">
                <a16:creationId xmlns:a16="http://schemas.microsoft.com/office/drawing/2014/main" id="{5B9ACDDC-2C2A-487E-86E9-1A7BF612B3F2}"/>
              </a:ext>
            </a:extLst>
          </p:cNvPr>
          <p:cNvSpPr/>
          <p:nvPr/>
        </p:nvSpPr>
        <p:spPr>
          <a:xfrm>
            <a:off x="5101085" y="2214694"/>
            <a:ext cx="4034527" cy="2428612"/>
          </a:xfrm>
          <a:prstGeom prst="wedgeEllipseCallout">
            <a:avLst>
              <a:gd name="adj1" fmla="val -61787"/>
              <a:gd name="adj2" fmla="val 11747"/>
            </a:avLst>
          </a:prstGeom>
          <a:noFill/>
          <a:ln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Consult your 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practice about biocompatible</a:t>
            </a:r>
            <a:b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</a:b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-78"/>
                <a:cs typeface="Avenir Black" panose="020B0803020203020204" pitchFamily="34" charset="-78"/>
              </a:rPr>
              <a:t>dental materials!</a:t>
            </a:r>
          </a:p>
        </p:txBody>
      </p:sp>
    </p:spTree>
    <p:extLst>
      <p:ext uri="{BB962C8B-B14F-4D97-AF65-F5344CB8AC3E}">
        <p14:creationId xmlns:p14="http://schemas.microsoft.com/office/powerpoint/2010/main" val="229616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Herz 17">
            <a:extLst>
              <a:ext uri="{FF2B5EF4-FFF2-40B4-BE49-F238E27FC236}">
                <a16:creationId xmlns:a16="http://schemas.microsoft.com/office/drawing/2014/main" id="{0231C4ED-5C06-44C3-9493-186F7540EC26}"/>
              </a:ext>
            </a:extLst>
          </p:cNvPr>
          <p:cNvSpPr/>
          <p:nvPr/>
        </p:nvSpPr>
        <p:spPr>
          <a:xfrm>
            <a:off x="4642970" y="2568575"/>
            <a:ext cx="1281580" cy="1139182"/>
          </a:xfrm>
          <a:prstGeom prst="heart">
            <a:avLst/>
          </a:prstGeom>
          <a:noFill/>
          <a:ln w="38100">
            <a:solidFill>
              <a:srgbClr val="AAC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27A214-1186-4CAE-97EF-CF13A04A1841}"/>
              </a:ext>
            </a:extLst>
          </p:cNvPr>
          <p:cNvSpPr txBox="1"/>
          <p:nvPr/>
        </p:nvSpPr>
        <p:spPr>
          <a:xfrm>
            <a:off x="514350" y="4449120"/>
            <a:ext cx="9538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YOUR HEALTH </a:t>
            </a:r>
          </a:p>
          <a:p>
            <a:pPr algn="ctr"/>
            <a:r>
              <a:rPr lang="de-CH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IS IMPORTANT TO US</a:t>
            </a:r>
          </a:p>
        </p:txBody>
      </p:sp>
      <p:pic>
        <p:nvPicPr>
          <p:cNvPr id="20" name="Grafik 6">
            <a:extLst>
              <a:ext uri="{FF2B5EF4-FFF2-40B4-BE49-F238E27FC236}">
                <a16:creationId xmlns:a16="http://schemas.microsoft.com/office/drawing/2014/main" id="{2A0E1DF9-18CC-4836-B7E7-C02901BBF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2406" r="3061" b="12793"/>
          <a:stretch/>
        </p:blipFill>
        <p:spPr>
          <a:xfrm>
            <a:off x="3576170" y="296539"/>
            <a:ext cx="3415180" cy="15306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3429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4" descr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78" y="2739"/>
            <a:ext cx="2029523" cy="6852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478" y="0"/>
            <a:ext cx="202952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02F8AA-3A65-40BA-A009-04C96F11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33" y="817663"/>
            <a:ext cx="2566914" cy="54190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7A9DB9-9848-4A31-882C-102313A2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64013">
            <a:off x="6166692" y="759552"/>
            <a:ext cx="2964689" cy="578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DC735A0-8026-447B-A6FE-DA4D353270D6}"/>
              </a:ext>
            </a:extLst>
          </p:cNvPr>
          <p:cNvSpPr txBox="1"/>
          <p:nvPr/>
        </p:nvSpPr>
        <p:spPr>
          <a:xfrm>
            <a:off x="723900" y="2593975"/>
            <a:ext cx="4012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Please take</a:t>
            </a:r>
            <a:br>
              <a:rPr lang="en-GB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</a:br>
            <a:r>
              <a:rPr lang="en-GB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our brochure</a:t>
            </a:r>
            <a:br>
              <a:rPr lang="en-GB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</a:br>
            <a:r>
              <a:rPr lang="en-GB" sz="4000" dirty="0">
                <a:solidFill>
                  <a:srgbClr val="AACD72"/>
                </a:solidFill>
                <a:latin typeface="Avenir Black" panose="020B0803020203020204" pitchFamily="34" charset="-78"/>
                <a:ea typeface="+mn-ea"/>
                <a:cs typeface="Avenir Black" panose="020B0803020203020204" pitchFamily="34" charset="-78"/>
              </a:rPr>
              <a:t>home with you!</a:t>
            </a:r>
          </a:p>
        </p:txBody>
      </p:sp>
    </p:spTree>
    <p:extLst>
      <p:ext uri="{BB962C8B-B14F-4D97-AF65-F5344CB8AC3E}">
        <p14:creationId xmlns:p14="http://schemas.microsoft.com/office/powerpoint/2010/main" val="4049465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06AB251A89047A2F07C3246FD2A1D" ma:contentTypeVersion="10" ma:contentTypeDescription="Ein neues Dokument erstellen." ma:contentTypeScope="" ma:versionID="eee1d4012409bae151b892277cebb1cd">
  <xsd:schema xmlns:xsd="http://www.w3.org/2001/XMLSchema" xmlns:xs="http://www.w3.org/2001/XMLSchema" xmlns:p="http://schemas.microsoft.com/office/2006/metadata/properties" xmlns:ns2="ddd0e882-7f21-4348-a0bd-e54d27b20662" xmlns:ns3="6ef68a10-f177-4452-8305-ba508d6d7464" targetNamespace="http://schemas.microsoft.com/office/2006/metadata/properties" ma:root="true" ma:fieldsID="11b962bee488163d76eeb54b9533ec92" ns2:_="" ns3:_="">
    <xsd:import namespace="ddd0e882-7f21-4348-a0bd-e54d27b20662"/>
    <xsd:import namespace="6ef68a10-f177-4452-8305-ba508d6d7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0e882-7f21-4348-a0bd-e54d27b20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68a10-f177-4452-8305-ba508d6d7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764F1-849F-46CD-82F0-8F3CE8C950E7}">
  <ds:schemaRefs>
    <ds:schemaRef ds:uri="ddd0e882-7f21-4348-a0bd-e54d27b20662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6ef68a10-f177-4452-8305-ba508d6d746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CACC7B-102D-4345-9CE9-A1344BE96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0e882-7f21-4348-a0bd-e54d27b20662"/>
    <ds:schemaRef ds:uri="6ef68a10-f177-4452-8305-ba508d6d7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E18994-4254-4B1C-87B6-C538146EB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Breitbild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Arial</vt:lpstr>
      <vt:lpstr>Avenir Black</vt:lpstr>
      <vt:lpstr>Avenir Light</vt:lpstr>
      <vt:lpstr>Baloo</vt:lpstr>
      <vt:lpstr>Baloo Regular</vt:lpstr>
      <vt:lpstr>Calibri</vt:lpstr>
      <vt:lpstr>Calibri Light</vt:lpstr>
      <vt:lpstr>Helvetica</vt:lpstr>
      <vt:lpstr>Verdana</vt:lpstr>
      <vt:lpstr>Office</vt:lpstr>
      <vt:lpstr>PowerPoint-Präsentation</vt:lpstr>
      <vt:lpstr>DID YOU KNOW?</vt:lpstr>
      <vt:lpstr>DID YOU KNOW?</vt:lpstr>
      <vt:lpstr>Advantages of SAREMCO Products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Davide Salanitri‎</dc:creator>
  <cp:lastModifiedBy>Davide Salanitri‎</cp:lastModifiedBy>
  <cp:revision>81</cp:revision>
  <dcterms:created xsi:type="dcterms:W3CDTF">2021-02-03T11:16:01Z</dcterms:created>
  <dcterms:modified xsi:type="dcterms:W3CDTF">2022-04-04T08:34:23Z</dcterms:modified>
</cp:coreProperties>
</file>